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8" r:id="rId3"/>
    <p:sldId id="295" r:id="rId4"/>
    <p:sldId id="296" r:id="rId5"/>
    <p:sldId id="262" r:id="rId6"/>
    <p:sldId id="299" r:id="rId7"/>
    <p:sldId id="300" r:id="rId8"/>
    <p:sldId id="301" r:id="rId9"/>
    <p:sldId id="281" r:id="rId10"/>
    <p:sldId id="305" r:id="rId11"/>
    <p:sldId id="303" r:id="rId12"/>
    <p:sldId id="307" r:id="rId13"/>
    <p:sldId id="302" r:id="rId14"/>
    <p:sldId id="306" r:id="rId15"/>
    <p:sldId id="272" r:id="rId16"/>
    <p:sldId id="308" r:id="rId17"/>
    <p:sldId id="322" r:id="rId18"/>
    <p:sldId id="309" r:id="rId19"/>
    <p:sldId id="310" r:id="rId20"/>
    <p:sldId id="314" r:id="rId21"/>
    <p:sldId id="312" r:id="rId22"/>
    <p:sldId id="318" r:id="rId23"/>
    <p:sldId id="313" r:id="rId24"/>
    <p:sldId id="317" r:id="rId25"/>
    <p:sldId id="315" r:id="rId26"/>
    <p:sldId id="316" r:id="rId27"/>
    <p:sldId id="320" r:id="rId28"/>
    <p:sldId id="319" r:id="rId29"/>
    <p:sldId id="304" r:id="rId30"/>
    <p:sldId id="321" r:id="rId31"/>
    <p:sldId id="278" r:id="rId32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34"/>
    </p:embeddedFont>
    <p:embeddedFont>
      <p:font typeface="Calibri" panose="020F0502020204030204" pitchFamily="34" charset="0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Cousine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A5C4-7A78-4FD9-981C-345F044A31BA}">
  <a:tblStyle styleId="{0AADA5C4-7A78-4FD9-981C-345F044A31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93C06A-6EDC-43F3-A124-0DC8BEA8AA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f8a1b8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cf8a1b8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Y" dirty="0"/>
              <a:t>دارة قيادة محرك خطوي </a:t>
            </a:r>
            <a:endParaRPr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A8B9131E-B643-4217-AC95-40DACC80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62" y="199610"/>
            <a:ext cx="1457528" cy="1171739"/>
          </a:xfrm>
          <a:prstGeom prst="rect">
            <a:avLst/>
          </a:prstGeom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E71F361D-5FEC-4A33-91AF-AE40158D313B}"/>
              </a:ext>
            </a:extLst>
          </p:cNvPr>
          <p:cNvSpPr txBox="1"/>
          <p:nvPr/>
        </p:nvSpPr>
        <p:spPr>
          <a:xfrm>
            <a:off x="6464845" y="355686"/>
            <a:ext cx="23871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Y" sz="2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المعهد العالي للعلوم التطبيقية والتكنولوجيا</a:t>
            </a:r>
          </a:p>
          <a:p>
            <a:pPr algn="r" rtl="1"/>
            <a:r>
              <a:rPr lang="ar-SY" sz="2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قسم النظم الالكترونية والميكانيكية</a:t>
            </a:r>
          </a:p>
          <a:p>
            <a:pPr algn="r" rtl="1"/>
            <a:r>
              <a:rPr lang="ar-SY" sz="2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سنة رابعة – ورشة الكترونيات</a:t>
            </a:r>
            <a:endParaRPr lang="en-US" sz="20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DD7A96A-2C2F-41B8-846A-345A8104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توليد إشارتي القيادة 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9D941219-186B-49C0-9A29-C4F027F879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9E10B95-2C1C-41D6-9946-94A9F234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8" y="1030548"/>
            <a:ext cx="3947924" cy="3082404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1499E58C-A446-47FF-B711-02E22ED90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01"/>
          <a:stretch/>
        </p:blipFill>
        <p:spPr>
          <a:xfrm>
            <a:off x="4657060" y="1030548"/>
            <a:ext cx="4167102" cy="30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0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0188CFD4-D02B-4E88-B2CD-EBCDCE58E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18D33A20-7574-4B02-90C2-BC08A2629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18" y="1060629"/>
            <a:ext cx="5597564" cy="3726888"/>
          </a:xfrm>
          <a:prstGeom prst="rect">
            <a:avLst/>
          </a:prstGeom>
          <a:noFill/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3DC994F1-B6D9-4E15-A2F3-1C86756B3E88}"/>
              </a:ext>
            </a:extLst>
          </p:cNvPr>
          <p:cNvSpPr txBox="1">
            <a:spLocks/>
          </p:cNvSpPr>
          <p:nvPr/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2000" dirty="0">
                <a:solidFill>
                  <a:schemeClr val="bg1"/>
                </a:solidFill>
              </a:rPr>
              <a:t>عكس جهة الدوران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03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31CB0F2E-DBA8-4642-A213-819FCE344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0C1AFA7-2944-433C-83FF-8C5C1172E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5" t="7339" r="34878" b="8994"/>
          <a:stretch/>
        </p:blipFill>
        <p:spPr bwMode="auto">
          <a:xfrm>
            <a:off x="629298" y="1128188"/>
            <a:ext cx="3681136" cy="2975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B3D3178D-7813-4694-A047-5E43D66AD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2" t="31834" r="45698" b="24341"/>
          <a:stretch/>
        </p:blipFill>
        <p:spPr>
          <a:xfrm>
            <a:off x="4789303" y="1128187"/>
            <a:ext cx="3725399" cy="2975979"/>
          </a:xfrm>
          <a:prstGeom prst="rect">
            <a:avLst/>
          </a:prstGeo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48E91661-9CDF-4F3E-8501-78F48092FD4A}"/>
              </a:ext>
            </a:extLst>
          </p:cNvPr>
          <p:cNvSpPr txBox="1">
            <a:spLocks/>
          </p:cNvSpPr>
          <p:nvPr/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2000" dirty="0">
                <a:solidFill>
                  <a:schemeClr val="bg1"/>
                </a:solidFill>
              </a:rPr>
              <a:t>نتائج عملية لدارة توليد الإشارات المرجعية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9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165967A-CF21-4483-ACED-DABEC0F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Voltage to frequency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882E2BE0-E66B-40E8-9AA3-066403D6D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DD698FC-012E-437F-8DD5-CCCB1BE640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21436"/>
          <a:stretch/>
        </p:blipFill>
        <p:spPr bwMode="auto">
          <a:xfrm>
            <a:off x="1338582" y="1154965"/>
            <a:ext cx="6361095" cy="2833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مربع نص 4">
                <a:extLst>
                  <a:ext uri="{FF2B5EF4-FFF2-40B4-BE49-F238E27FC236}">
                    <a16:creationId xmlns:a16="http://schemas.microsoft.com/office/drawing/2014/main" id="{E12B031A-1649-4308-8442-10C56F1B29FE}"/>
                  </a:ext>
                </a:extLst>
              </p:cNvPr>
              <p:cNvSpPr txBox="1"/>
              <p:nvPr/>
            </p:nvSpPr>
            <p:spPr>
              <a:xfrm>
                <a:off x="3084345" y="4130123"/>
                <a:ext cx="2869568" cy="871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</m:t>
                          </m:r>
                        </m:den>
                      </m:f>
                      <m:r>
                        <a:rPr lang="en-US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مربع نص 4">
                <a:extLst>
                  <a:ext uri="{FF2B5EF4-FFF2-40B4-BE49-F238E27FC236}">
                    <a16:creationId xmlns:a16="http://schemas.microsoft.com/office/drawing/2014/main" id="{E12B031A-1649-4308-8442-10C56F1B2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345" y="4130123"/>
                <a:ext cx="2869568" cy="871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15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D55E30E1-ACDF-4FE2-8DBA-56462A8E6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4C66E00C-27C7-4F36-B371-EA40C00EB095}"/>
              </a:ext>
            </a:extLst>
          </p:cNvPr>
          <p:cNvSpPr txBox="1">
            <a:spLocks/>
          </p:cNvSpPr>
          <p:nvPr/>
        </p:nvSpPr>
        <p:spPr>
          <a:xfrm>
            <a:off x="457200" y="295357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/>
              <a:t>Voltage to frequency</a:t>
            </a:r>
            <a:endParaRPr lang="en-US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0D8D458-A1ED-4FCF-967F-91442BBCA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15"/>
          <a:stretch/>
        </p:blipFill>
        <p:spPr bwMode="auto">
          <a:xfrm>
            <a:off x="1848191" y="1225587"/>
            <a:ext cx="5447618" cy="2692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577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524107" y="30762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Y" dirty="0"/>
              <a:t>اختيار مفتاح الحساسية </a:t>
            </a:r>
            <a:r>
              <a:rPr lang="en-US" dirty="0"/>
              <a:t>K</a:t>
            </a:r>
            <a:endParaRPr dirty="0"/>
          </a:p>
        </p:txBody>
      </p:sp>
      <p:sp>
        <p:nvSpPr>
          <p:cNvPr id="258" name="Google Shape;258;p27"/>
          <p:cNvSpPr txBox="1"/>
          <p:nvPr/>
        </p:nvSpPr>
        <p:spPr>
          <a:xfrm>
            <a:off x="827100" y="1947354"/>
            <a:ext cx="3744900" cy="777443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300/60×200 = 1000 step per second 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Google Shape;259;p27"/>
              <p:cNvSpPr txBox="1"/>
              <p:nvPr/>
            </p:nvSpPr>
            <p:spPr>
              <a:xfrm>
                <a:off x="622266" y="3367329"/>
                <a:ext cx="4154568" cy="777442"/>
              </a:xfrm>
              <a:prstGeom prst="rect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SY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𝑟𝑒𝑓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usine"/>
                        <a:cs typeface="Cousine"/>
                        <a:sym typeface="Cousine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latin typeface="Cousine"/>
                    <a:ea typeface="Cousine"/>
                    <a:cs typeface="Cousine"/>
                    <a:sym typeface="Cousine"/>
                  </a:rPr>
                  <a:t>= 1000/4 = 250 Hz </a:t>
                </a:r>
              </a:p>
            </p:txBody>
          </p:sp>
        </mc:Choice>
        <mc:Fallback xmlns="">
          <p:sp>
            <p:nvSpPr>
              <p:cNvPr id="259" name="Google Shape;259;p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66" y="3367329"/>
                <a:ext cx="4154568" cy="777442"/>
              </a:xfrm>
              <a:prstGeom prst="rect">
                <a:avLst/>
              </a:prstGeom>
              <a:blipFill>
                <a:blip r:embed="rId3"/>
                <a:stretch>
                  <a:fillRect r="-2774"/>
                </a:stretch>
              </a:blip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Google Shape;260;p27"/>
          <p:cNvCxnSpPr>
            <a:cxnSpLocks/>
            <a:stCxn id="261" idx="2"/>
            <a:endCxn id="258" idx="0"/>
          </p:cNvCxnSpPr>
          <p:nvPr/>
        </p:nvCxnSpPr>
        <p:spPr>
          <a:xfrm>
            <a:off x="2699550" y="1304822"/>
            <a:ext cx="0" cy="642532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62" name="Google Shape;262;p27"/>
          <p:cNvCxnSpPr>
            <a:cxnSpLocks/>
            <a:stCxn id="258" idx="2"/>
            <a:endCxn id="259" idx="0"/>
          </p:cNvCxnSpPr>
          <p:nvPr/>
        </p:nvCxnSpPr>
        <p:spPr>
          <a:xfrm>
            <a:off x="2699550" y="2724797"/>
            <a:ext cx="0" cy="642532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827100" y="721022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300 RPM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32" name="Google Shape;262;p27">
            <a:extLst>
              <a:ext uri="{FF2B5EF4-FFF2-40B4-BE49-F238E27FC236}">
                <a16:creationId xmlns:a16="http://schemas.microsoft.com/office/drawing/2014/main" id="{B05FB5DB-A543-4BE8-B279-A64A5971B2F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776834" y="3750101"/>
            <a:ext cx="567461" cy="594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259;p27">
                <a:extLst>
                  <a:ext uri="{FF2B5EF4-FFF2-40B4-BE49-F238E27FC236}">
                    <a16:creationId xmlns:a16="http://schemas.microsoft.com/office/drawing/2014/main" id="{B449AF88-4285-4047-98DD-24D4EF84FA56}"/>
                  </a:ext>
                </a:extLst>
              </p:cNvPr>
              <p:cNvSpPr txBox="1"/>
              <p:nvPr/>
            </p:nvSpPr>
            <p:spPr>
              <a:xfrm>
                <a:off x="5344295" y="3367329"/>
                <a:ext cx="2810878" cy="777442"/>
              </a:xfrm>
              <a:prstGeom prst="rect">
                <a:avLst/>
              </a:pr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14:m>
                  <m:oMath xmlns:m="http://schemas.openxmlformats.org/officeDocument/2006/math">
                    <m:sSub>
                      <m:sSubPr>
                        <m:ctrlPr>
                          <a:rPr lang="ar-SY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𝑉𝑇𝐹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usine"/>
                        <a:cs typeface="Cousine"/>
                        <a:sym typeface="Cousine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  <a:latin typeface="Cousine"/>
                    <a:ea typeface="Cousine"/>
                    <a:cs typeface="Cousine"/>
                    <a:sym typeface="Cousine"/>
                  </a:rPr>
                  <a:t>= 4</a:t>
                </a:r>
                <a:r>
                  <a:rPr lang="ar-SY" sz="2400" dirty="0">
                    <a:solidFill>
                      <a:srgbClr val="FFFFFF"/>
                    </a:solidFill>
                    <a:ea typeface="Cousine"/>
                    <a:cs typeface="Cousine"/>
                    <a:sym typeface="Cousin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usine"/>
                            <a:cs typeface="Cousine"/>
                            <a:sym typeface="Cousine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  <a:latin typeface="Cousine"/>
                    <a:ea typeface="Cousine"/>
                    <a:cs typeface="Cousine"/>
                    <a:sym typeface="Cousine"/>
                  </a:rPr>
                  <a:t> </a:t>
                </a:r>
              </a:p>
              <a:p>
                <a:pPr lvl="0" algn="ctr"/>
                <a:r>
                  <a:rPr lang="en-US" sz="2400" dirty="0">
                    <a:solidFill>
                      <a:srgbClr val="FFFFFF"/>
                    </a:solidFill>
                    <a:latin typeface="Cousine"/>
                    <a:ea typeface="Cousine"/>
                    <a:cs typeface="Cousine"/>
                    <a:sym typeface="Cousine"/>
                  </a:rPr>
                  <a:t>= 1000 Hz </a:t>
                </a:r>
              </a:p>
            </p:txBody>
          </p:sp>
        </mc:Choice>
        <mc:Fallback xmlns="">
          <p:sp>
            <p:nvSpPr>
              <p:cNvPr id="36" name="Google Shape;259;p27">
                <a:extLst>
                  <a:ext uri="{FF2B5EF4-FFF2-40B4-BE49-F238E27FC236}">
                    <a16:creationId xmlns:a16="http://schemas.microsoft.com/office/drawing/2014/main" id="{B449AF88-4285-4047-98DD-24D4EF84F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95" y="3367329"/>
                <a:ext cx="2810878" cy="777442"/>
              </a:xfrm>
              <a:prstGeom prst="rect">
                <a:avLst/>
              </a:prstGeom>
              <a:blipFill>
                <a:blip r:embed="rId4"/>
                <a:stretch>
                  <a:fillRect t="-6870" b="-20611"/>
                </a:stretch>
              </a:blipFill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03D41C5-83D2-4933-98E5-8DE26C31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نتائج عملية لدارة </a:t>
            </a:r>
            <a:r>
              <a:rPr lang="en-US" dirty="0"/>
              <a:t>Voltage to frequency 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9CE965DB-2E49-48FD-923B-C7509DF4B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A1DC03BA-4504-4384-A749-AF1973737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7" t="649" r="28267" b="6500"/>
          <a:stretch/>
        </p:blipFill>
        <p:spPr bwMode="auto">
          <a:xfrm>
            <a:off x="628243" y="1351279"/>
            <a:ext cx="3521740" cy="2837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EC43BE5-5087-432D-A781-7F3849C7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49494"/>
            <a:ext cx="4069885" cy="2440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286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5B79CC7-8CA8-450A-80E6-CD698152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توليد إشارات </a:t>
            </a:r>
            <a:r>
              <a:rPr lang="en-US" dirty="0"/>
              <a:t>PWM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F690C047-7B3B-4AB4-82F1-E9D87B49A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E7D3FC6C-7BF0-4DF5-8D11-4AECC7FB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19" y="1201206"/>
            <a:ext cx="3426361" cy="2741088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682ED6DF-B39F-435D-83FF-CF3ECFD191AC}"/>
              </a:ext>
            </a:extLst>
          </p:cNvPr>
          <p:cNvSpPr txBox="1"/>
          <p:nvPr/>
        </p:nvSpPr>
        <p:spPr>
          <a:xfrm>
            <a:off x="5805377" y="2115879"/>
            <a:ext cx="3934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1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4">
            <a:extLst>
              <a:ext uri="{FF2B5EF4-FFF2-40B4-BE49-F238E27FC236}">
                <a16:creationId xmlns:a16="http://schemas.microsoft.com/office/drawing/2014/main" id="{8BE8211C-4BD9-410C-B0BD-3145B5242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ar-SY" sz="6000" dirty="0">
                <a:solidFill>
                  <a:srgbClr val="9FC5E8"/>
                </a:solidFill>
              </a:rPr>
              <a:t>3</a:t>
            </a:r>
            <a:br>
              <a:rPr lang="ar-SY" sz="6000" dirty="0">
                <a:solidFill>
                  <a:srgbClr val="9FC5E8"/>
                </a:solidFill>
              </a:rPr>
            </a:br>
            <a:r>
              <a:rPr kumimoji="0" lang="ar-SY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  <a:t>توليد التغذية السالبة</a:t>
            </a:r>
            <a:endParaRPr lang="en-US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BE6E9CCF-66B2-4BC2-AB63-E7FB84E2F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97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35B9702-4080-48A6-B39D-80B4C016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توليد التغذية السالبة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6B4DB8CD-325B-4B1B-8F41-E0F1E61CC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49C1C03A-D824-4DE3-89D3-F0C1A900E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90" y="1056645"/>
            <a:ext cx="7065019" cy="2725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A6A28CC5-D0AF-42C0-A698-6381AF64243D}"/>
                  </a:ext>
                </a:extLst>
              </p:cNvPr>
              <p:cNvSpPr txBox="1"/>
              <p:nvPr/>
            </p:nvSpPr>
            <p:spPr>
              <a:xfrm>
                <a:off x="850605" y="4086855"/>
                <a:ext cx="292395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ar-SY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A6A28CC5-D0AF-42C0-A698-6381AF642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" y="4086855"/>
                <a:ext cx="292395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3AA96D70-8054-4A47-A66A-7B80989DAB70}"/>
                  </a:ext>
                </a:extLst>
              </p:cNvPr>
              <p:cNvSpPr txBox="1"/>
              <p:nvPr/>
            </p:nvSpPr>
            <p:spPr>
              <a:xfrm>
                <a:off x="3848986" y="3971149"/>
                <a:ext cx="4572000" cy="53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SY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3AA96D70-8054-4A47-A66A-7B80989DA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986" y="3971149"/>
                <a:ext cx="4572000" cy="539187"/>
              </a:xfrm>
              <a:prstGeom prst="rect">
                <a:avLst/>
              </a:prstGeom>
              <a:blipFill>
                <a:blip r:embed="rId4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1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072642" y="2323578"/>
            <a:ext cx="2614159" cy="2307097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ar-SY" sz="3600" dirty="0"/>
              <a:t>تقديم : لونا سلامة        زيد ناصر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467258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ar-SY" dirty="0"/>
              <a:t>إشراف: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ar-SY" dirty="0"/>
              <a:t> د. عادل الكفري    ما. محجوب ضاهر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lang="ar-SY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ar-SY" dirty="0"/>
              <a:t>م. علي العباس     م. ماهر الحمصي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5DF9EA23-59C4-494F-B369-B355187BC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" t="36589" r="20899" b="37158"/>
          <a:stretch/>
        </p:blipFill>
        <p:spPr>
          <a:xfrm>
            <a:off x="6430163" y="2771335"/>
            <a:ext cx="2020386" cy="1856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D718F454-7EF3-4575-9DA0-A02FB7138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0BEBEDD-3242-49F2-983F-198FDAAF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97" y="959195"/>
            <a:ext cx="4025005" cy="3225109"/>
          </a:xfrm>
          <a:prstGeom prst="rect">
            <a:avLst/>
          </a:prstGeom>
        </p:spPr>
      </p:pic>
      <p:sp>
        <p:nvSpPr>
          <p:cNvPr id="4" name="عنوان 1">
            <a:extLst>
              <a:ext uri="{FF2B5EF4-FFF2-40B4-BE49-F238E27FC236}">
                <a16:creationId xmlns:a16="http://schemas.microsoft.com/office/drawing/2014/main" id="{7CF52F2C-4FD7-4895-99C6-40157487C5F9}"/>
              </a:ext>
            </a:extLst>
          </p:cNvPr>
          <p:cNvSpPr txBox="1">
            <a:spLocks/>
          </p:cNvSpPr>
          <p:nvPr/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2000" dirty="0">
                <a:solidFill>
                  <a:schemeClr val="bg1"/>
                </a:solidFill>
              </a:rPr>
              <a:t>النتيجة العملية لتوليد التغذية السالبة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6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6D63281-C833-4CC6-A892-D12BD3AAC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kumimoji="0" lang="ar-SY" sz="6000" b="0" i="0" u="none" strike="noStrike" kern="0" cap="none" spc="0" normalizeH="0" baseline="0" noProof="0" dirty="0">
                <a:ln>
                  <a:noFill/>
                </a:ln>
                <a:solidFill>
                  <a:srgbClr val="9FC5E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  <a:br>
              <a:rPr kumimoji="0" lang="ar-SY" sz="6000" b="0" i="0" u="none" strike="noStrike" kern="0" cap="none" spc="0" normalizeH="0" baseline="0" noProof="0" dirty="0">
                <a:ln>
                  <a:noFill/>
                </a:ln>
                <a:solidFill>
                  <a:srgbClr val="9FC5E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lang="ar-SY" dirty="0">
                <a:solidFill>
                  <a:srgbClr val="FFFFFF"/>
                </a:solidFill>
                <a:cs typeface="Arial"/>
              </a:rPr>
              <a:t>تصحيح التيار</a:t>
            </a:r>
            <a:endParaRPr lang="en-US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FDC5653-F43C-4E0C-9032-750479145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8564" y="3023759"/>
            <a:ext cx="3542400" cy="784800"/>
          </a:xfrm>
        </p:spPr>
        <p:txBody>
          <a:bodyPr/>
          <a:lstStyle/>
          <a:p>
            <a:pPr marL="76200" marR="0" lvl="0" indent="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None/>
              <a:tabLst/>
              <a:defRPr/>
            </a:pPr>
            <a:r>
              <a:rPr kumimoji="0" lang="ar-SY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  <a:t>نموذج النظام</a:t>
            </a:r>
            <a:br>
              <a:rPr kumimoji="0" lang="ar-SY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</a:br>
            <a:r>
              <a:rPr kumimoji="0" lang="ar-SY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  <a:t> تكييف التيار</a:t>
            </a:r>
            <a:br>
              <a:rPr kumimoji="0" lang="ar-SY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</a:br>
            <a:r>
              <a:rPr kumimoji="0" lang="ar-SY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sym typeface="Cousine"/>
              </a:rPr>
              <a:t>تصميم المصحح </a:t>
            </a:r>
          </a:p>
          <a:p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9DA1F1A-5878-4FDB-9987-B99715E7F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503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C94F074-46EB-4782-B2F1-5041A54C0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CBA8DFDD-140F-416B-92D4-CAAED56BC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" t="4084" r="30465"/>
          <a:stretch/>
        </p:blipFill>
        <p:spPr>
          <a:xfrm>
            <a:off x="3223363" y="2445489"/>
            <a:ext cx="2697273" cy="2287979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022FFB04-8E64-485E-9764-E9C56DC80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8" t="15625" r="35468" b="13100"/>
          <a:stretch/>
        </p:blipFill>
        <p:spPr bwMode="auto">
          <a:xfrm>
            <a:off x="527393" y="382773"/>
            <a:ext cx="2557846" cy="2062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B3FB87D6-D989-4291-AF0C-63A53B410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4" t="18194" r="33301" b="6464"/>
          <a:stretch/>
        </p:blipFill>
        <p:spPr bwMode="auto">
          <a:xfrm>
            <a:off x="6014256" y="382774"/>
            <a:ext cx="2602351" cy="2062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6724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DC82110E-981C-41B0-AFE1-B3E9C2FAF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062E73B5-FA61-41EC-82EC-B90BCD0B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9" y="1459045"/>
            <a:ext cx="6147501" cy="2225409"/>
          </a:xfrm>
          <a:prstGeom prst="rect">
            <a:avLst/>
          </a:prstGeom>
        </p:spPr>
      </p:pic>
      <p:sp>
        <p:nvSpPr>
          <p:cNvPr id="5" name="عنوان 1">
            <a:extLst>
              <a:ext uri="{FF2B5EF4-FFF2-40B4-BE49-F238E27FC236}">
                <a16:creationId xmlns:a16="http://schemas.microsoft.com/office/drawing/2014/main" id="{18C129C9-B40E-4EA6-A1F6-C6D2B8018B6B}"/>
              </a:ext>
            </a:extLst>
          </p:cNvPr>
          <p:cNvSpPr txBox="1">
            <a:spLocks/>
          </p:cNvSpPr>
          <p:nvPr/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ar-SY" sz="2000" dirty="0">
                <a:solidFill>
                  <a:schemeClr val="bg1"/>
                </a:solidFill>
              </a:rPr>
              <a:t>حلقة التحكم بالتيار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66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70C6A8F-1836-4383-9C72-5ECD0AF5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نمذجة الجسر مع مولد </a:t>
            </a:r>
            <a:r>
              <a:rPr lang="en-US" dirty="0"/>
              <a:t>PWM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1721E94F-45D4-4FA0-89AB-AF3C3AED78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B48C761-B994-47F4-A72A-E13FC2A5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15" y="907232"/>
            <a:ext cx="3493770" cy="14605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5B02E3C6-6CBB-4572-889F-ABF68F1B3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02" t="7277" r="10426" b="15668"/>
          <a:stretch/>
        </p:blipFill>
        <p:spPr bwMode="auto">
          <a:xfrm>
            <a:off x="5888503" y="2582117"/>
            <a:ext cx="2634654" cy="2180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75488627-384D-49D9-ADC2-2C6816F06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" y="2607113"/>
            <a:ext cx="2680362" cy="218040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8554013B-F354-40C4-9AC5-8C8D07C05F28}"/>
                  </a:ext>
                </a:extLst>
              </p:cNvPr>
              <p:cNvSpPr txBox="1"/>
              <p:nvPr/>
            </p:nvSpPr>
            <p:spPr>
              <a:xfrm>
                <a:off x="2308854" y="3343478"/>
                <a:ext cx="4572000" cy="65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8554013B-F354-40C4-9AC5-8C8D07C05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54" y="3343478"/>
                <a:ext cx="4572000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93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ED42C2A-962C-4F35-83AF-0FFDBAF1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دارة تكييف التيار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829E602B-D323-49E4-B9D7-71D36F85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3FCDB9A-5D5F-4768-BDC4-5617AC9F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3" y="907232"/>
            <a:ext cx="5254765" cy="3591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25FCD4DE-C99E-423A-9FB1-967C3229C68E}"/>
                  </a:ext>
                </a:extLst>
              </p:cNvPr>
              <p:cNvSpPr txBox="1"/>
              <p:nvPr/>
            </p:nvSpPr>
            <p:spPr>
              <a:xfrm>
                <a:off x="6521293" y="1081927"/>
                <a:ext cx="2232414" cy="458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𝐾𝑠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𝐼𝑚𝑎𝑥</m:t>
                        </m:r>
                      </m:den>
                    </m:f>
                  </m:oMath>
                </a14:m>
                <a:r>
                  <a:rPr lang="ar-SY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𝑠𝑒𝑛𝑠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25FCD4DE-C99E-423A-9FB1-967C3229C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293" y="1081927"/>
                <a:ext cx="2232414" cy="458331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164631F2-3983-4787-89EC-2D42BE68C323}"/>
                  </a:ext>
                </a:extLst>
              </p:cNvPr>
              <p:cNvSpPr txBox="1"/>
              <p:nvPr/>
            </p:nvSpPr>
            <p:spPr>
              <a:xfrm>
                <a:off x="6651703" y="1793442"/>
                <a:ext cx="22324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ar-SY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تيار الجسر الأعظمي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𝐼𝑚𝑎𝑥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Y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SY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SY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مربع نص 7">
                <a:extLst>
                  <a:ext uri="{FF2B5EF4-FFF2-40B4-BE49-F238E27FC236}">
                    <a16:creationId xmlns:a16="http://schemas.microsoft.com/office/drawing/2014/main" id="{164631F2-3983-4787-89EC-2D42BE68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703" y="1793442"/>
                <a:ext cx="2232414" cy="584775"/>
              </a:xfrm>
              <a:prstGeom prst="rect">
                <a:avLst/>
              </a:prstGeom>
              <a:blipFill>
                <a:blip r:embed="rId4"/>
                <a:stretch>
                  <a:fillRect t="-3125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id="{F29FBFD9-33AD-451A-8BFA-E357112543CF}"/>
                  </a:ext>
                </a:extLst>
              </p:cNvPr>
              <p:cNvSpPr txBox="1"/>
              <p:nvPr/>
            </p:nvSpPr>
            <p:spPr>
              <a:xfrm>
                <a:off x="7016940" y="2612214"/>
                <a:ext cx="18671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ar-SY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مقاومة القياس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𝑠𝑒𝑛𝑠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ar-SY" sz="1600" dirty="0"/>
              </a:p>
            </p:txBody>
          </p:sp>
        </mc:Choice>
        <mc:Fallback xmlns=""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id="{F29FBFD9-33AD-451A-8BFA-E35711254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940" y="2612214"/>
                <a:ext cx="1867177" cy="584775"/>
              </a:xfrm>
              <a:prstGeom prst="rect">
                <a:avLst/>
              </a:prstGeom>
              <a:blipFill>
                <a:blip r:embed="rId5"/>
                <a:stretch>
                  <a:fillRect t="-3158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مربع نص 11">
                <a:extLst>
                  <a:ext uri="{FF2B5EF4-FFF2-40B4-BE49-F238E27FC236}">
                    <a16:creationId xmlns:a16="http://schemas.microsoft.com/office/drawing/2014/main" id="{24503AD3-3C73-498E-857F-6B963EC00D3E}"/>
                  </a:ext>
                </a:extLst>
              </p:cNvPr>
              <p:cNvSpPr txBox="1"/>
              <p:nvPr/>
            </p:nvSpPr>
            <p:spPr>
              <a:xfrm>
                <a:off x="6406307" y="3388618"/>
                <a:ext cx="247781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ar-SY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مقلوب نسبة تقسيم الجهد</a:t>
                </a:r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مربع نص 11">
                <a:extLst>
                  <a:ext uri="{FF2B5EF4-FFF2-40B4-BE49-F238E27FC236}">
                    <a16:creationId xmlns:a16="http://schemas.microsoft.com/office/drawing/2014/main" id="{24503AD3-3C73-498E-857F-6B963EC0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307" y="3388618"/>
                <a:ext cx="2477810" cy="584775"/>
              </a:xfrm>
              <a:prstGeom prst="rect">
                <a:avLst/>
              </a:prstGeom>
              <a:blipFill>
                <a:blip r:embed="rId6"/>
                <a:stretch>
                  <a:fillRect t="-3125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6D3C115-6408-4FB4-952E-A9EC37CF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تصميم المصحح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9429BC05-684F-445A-BE9E-B94B9FE2F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AA6A35C6-E02E-4F11-A59B-06823570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54" y="1024325"/>
            <a:ext cx="3287476" cy="309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CD44565B-3E0A-45C2-A42B-628AFB75F5CF}"/>
                  </a:ext>
                </a:extLst>
              </p:cNvPr>
              <p:cNvSpPr txBox="1"/>
              <p:nvPr/>
            </p:nvSpPr>
            <p:spPr>
              <a:xfrm>
                <a:off x="4237316" y="1126029"/>
                <a:ext cx="4285841" cy="596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CD44565B-3E0A-45C2-A42B-628AFB75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16" y="1126029"/>
                <a:ext cx="4285841" cy="596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مربع نص 6">
            <a:extLst>
              <a:ext uri="{FF2B5EF4-FFF2-40B4-BE49-F238E27FC236}">
                <a16:creationId xmlns:a16="http://schemas.microsoft.com/office/drawing/2014/main" id="{527C0928-646E-462E-9DCF-11066CADA805}"/>
              </a:ext>
            </a:extLst>
          </p:cNvPr>
          <p:cNvSpPr txBox="1"/>
          <p:nvPr/>
        </p:nvSpPr>
        <p:spPr>
          <a:xfrm>
            <a:off x="1010093" y="2020186"/>
            <a:ext cx="4539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Vm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F12E5CB8-4839-46E0-9565-C9B52357FB03}"/>
              </a:ext>
            </a:extLst>
          </p:cNvPr>
          <p:cNvSpPr txBox="1"/>
          <p:nvPr/>
        </p:nvSpPr>
        <p:spPr>
          <a:xfrm>
            <a:off x="1010093" y="2486587"/>
            <a:ext cx="5132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Vref</a:t>
            </a:r>
          </a:p>
        </p:txBody>
      </p:sp>
    </p:spTree>
    <p:extLst>
      <p:ext uri="{BB962C8B-B14F-4D97-AF65-F5344CB8AC3E}">
        <p14:creationId xmlns:p14="http://schemas.microsoft.com/office/powerpoint/2010/main" val="2851978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7C04B39-E19E-4EFB-9200-5CAB9681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تصميم مصحح (محاولة أولى)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5E9F3FB6-7C42-42CB-91DB-0F7272C6D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1E4C6DA6-29E1-4637-93AB-CCA8B674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95" y="1343229"/>
            <a:ext cx="6731210" cy="3106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FF3CD401-B84A-4E85-BE5B-DC82C2AA7DC5}"/>
                  </a:ext>
                </a:extLst>
              </p:cNvPr>
              <p:cNvSpPr txBox="1"/>
              <p:nvPr/>
            </p:nvSpPr>
            <p:spPr>
              <a:xfrm>
                <a:off x="2286000" y="975675"/>
                <a:ext cx="4572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4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FF3CD401-B84A-4E85-BE5B-DC82C2AA7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975675"/>
                <a:ext cx="45720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84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وان 8">
            <a:extLst>
              <a:ext uri="{FF2B5EF4-FFF2-40B4-BE49-F238E27FC236}">
                <a16:creationId xmlns:a16="http://schemas.microsoft.com/office/drawing/2014/main" id="{71636D26-B2A5-49CB-A4AC-FE4F5532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تصميم نهائي</a:t>
            </a:r>
            <a:endParaRPr lang="en-US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C697206-6726-4F0B-9088-25D8953E4C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2E7EADAD-8B89-44F8-88C3-CE4D8215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87" y="1289382"/>
            <a:ext cx="6863025" cy="3101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id="{D0606B03-6EF6-44EA-9949-54E730C06669}"/>
                  </a:ext>
                </a:extLst>
              </p:cNvPr>
              <p:cNvSpPr txBox="1"/>
              <p:nvPr/>
            </p:nvSpPr>
            <p:spPr>
              <a:xfrm>
                <a:off x="1896253" y="404233"/>
                <a:ext cx="4651145" cy="5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167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1444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67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مربع نص 9">
                <a:extLst>
                  <a:ext uri="{FF2B5EF4-FFF2-40B4-BE49-F238E27FC236}">
                    <a16:creationId xmlns:a16="http://schemas.microsoft.com/office/drawing/2014/main" id="{D0606B03-6EF6-44EA-9949-54E730C0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253" y="404233"/>
                <a:ext cx="4651145" cy="5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مربع نص 10">
                <a:extLst>
                  <a:ext uri="{FF2B5EF4-FFF2-40B4-BE49-F238E27FC236}">
                    <a16:creationId xmlns:a16="http://schemas.microsoft.com/office/drawing/2014/main" id="{34E04D71-D08C-4CE6-B141-5199BB14102B}"/>
                  </a:ext>
                </a:extLst>
              </p:cNvPr>
              <p:cNvSpPr txBox="1"/>
              <p:nvPr/>
            </p:nvSpPr>
            <p:spPr>
              <a:xfrm>
                <a:off x="2285999" y="449577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مربع نص 10">
                <a:extLst>
                  <a:ext uri="{FF2B5EF4-FFF2-40B4-BE49-F238E27FC236}">
                    <a16:creationId xmlns:a16="http://schemas.microsoft.com/office/drawing/2014/main" id="{34E04D71-D08C-4CE6-B141-5199BB141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9" y="4495779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9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314DC6E-4CD2-4443-9229-764F77550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107" y="4527717"/>
            <a:ext cx="8229600" cy="519600"/>
          </a:xfrm>
        </p:spPr>
        <p:txBody>
          <a:bodyPr/>
          <a:lstStyle/>
          <a:p>
            <a:r>
              <a:rPr lang="ar-SY" dirty="0"/>
              <a:t>نتيجة المحاكاة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D0B3E945-1046-424B-8462-FA3D7118A5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60A8CA6-EF68-44ED-99EE-90AF481C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217591"/>
            <a:ext cx="5507665" cy="2106809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394CE070-0369-4FC1-BE2A-70AA32DC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2" y="2360408"/>
            <a:ext cx="5518298" cy="21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5B5AC8D-E527-43DF-A141-66C70C63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4" y="238242"/>
            <a:ext cx="8229600" cy="413400"/>
          </a:xfrm>
        </p:spPr>
        <p:txBody>
          <a:bodyPr/>
          <a:lstStyle/>
          <a:p>
            <a:pPr algn="r" rtl="1"/>
            <a:r>
              <a:rPr lang="ar-SY" sz="2800" dirty="0"/>
              <a:t>المحتويات</a:t>
            </a:r>
            <a:endParaRPr lang="en-US" sz="2800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20E15321-1022-422C-8469-9A5D4E23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7991" y="773608"/>
            <a:ext cx="5306033" cy="4013909"/>
          </a:xfrm>
        </p:spPr>
        <p:txBody>
          <a:bodyPr/>
          <a:lstStyle/>
          <a:p>
            <a:pPr algn="r" rtl="1"/>
            <a:r>
              <a:rPr lang="ar-SY" sz="1800" dirty="0"/>
              <a:t>المقدمة</a:t>
            </a:r>
          </a:p>
          <a:p>
            <a:pPr algn="r" rtl="1"/>
            <a:r>
              <a:rPr lang="ar-SY" sz="1800" dirty="0"/>
              <a:t>هدف المشروع</a:t>
            </a:r>
          </a:p>
          <a:p>
            <a:pPr algn="r" rtl="1"/>
            <a:r>
              <a:rPr lang="ar-SY" sz="1800" dirty="0"/>
              <a:t>مخطط المشروع</a:t>
            </a:r>
          </a:p>
          <a:p>
            <a:pPr algn="r" rtl="1"/>
            <a:r>
              <a:rPr lang="ar-SY" sz="1800" dirty="0"/>
              <a:t>توليد إشارات القيادة</a:t>
            </a:r>
          </a:p>
          <a:p>
            <a:pPr marL="76200" indent="0" algn="r" rtl="1">
              <a:buNone/>
            </a:pPr>
            <a:r>
              <a:rPr lang="ar-SY" sz="1800" dirty="0"/>
              <a:t>      </a:t>
            </a:r>
            <a:r>
              <a:rPr lang="ar-SY" sz="1600" dirty="0"/>
              <a:t>1- دارة </a:t>
            </a:r>
            <a:r>
              <a:rPr lang="en-US" sz="1600" dirty="0"/>
              <a:t>voltage to frequency</a:t>
            </a:r>
          </a:p>
          <a:p>
            <a:pPr marL="76200" indent="0" algn="r" rtl="1">
              <a:buNone/>
            </a:pPr>
            <a:r>
              <a:rPr lang="en-US" sz="1600" dirty="0"/>
              <a:t>  </a:t>
            </a:r>
            <a:r>
              <a:rPr lang="ar-SY" sz="1600" dirty="0"/>
              <a:t> </a:t>
            </a:r>
            <a:r>
              <a:rPr lang="en-US" sz="1600" dirty="0"/>
              <a:t>   </a:t>
            </a:r>
            <a:r>
              <a:rPr lang="ar-SY" sz="1600" dirty="0"/>
              <a:t>2- توليد إشارتي التحكم المترابعتين</a:t>
            </a:r>
            <a:r>
              <a:rPr lang="en-US" sz="1600" dirty="0"/>
              <a:t> </a:t>
            </a:r>
            <a:r>
              <a:rPr lang="ar-SY" sz="1600" dirty="0"/>
              <a:t> </a:t>
            </a:r>
          </a:p>
          <a:p>
            <a:pPr algn="r" rtl="1"/>
            <a:r>
              <a:rPr lang="ar-SY" sz="1600" dirty="0"/>
              <a:t>توليد التغذية السالبة والموجبة       </a:t>
            </a:r>
          </a:p>
          <a:p>
            <a:pPr algn="r" rtl="1"/>
            <a:r>
              <a:rPr lang="ar-SY" sz="1800" dirty="0"/>
              <a:t>تصحيح التيار</a:t>
            </a:r>
          </a:p>
          <a:p>
            <a:pPr marL="76200" indent="0" algn="r" rtl="1">
              <a:buNone/>
            </a:pPr>
            <a:r>
              <a:rPr lang="ar-SY" sz="1800" dirty="0"/>
              <a:t>      </a:t>
            </a:r>
            <a:r>
              <a:rPr lang="ar-SY" sz="1600" dirty="0"/>
              <a:t>1- نموذج النظام</a:t>
            </a:r>
          </a:p>
          <a:p>
            <a:pPr marL="76200" indent="0" algn="r" rtl="1">
              <a:buNone/>
            </a:pPr>
            <a:r>
              <a:rPr lang="ar-SY" sz="1600" dirty="0"/>
              <a:t>      2- تكييف التيار</a:t>
            </a:r>
          </a:p>
          <a:p>
            <a:pPr marL="76200" indent="0" algn="r" rtl="1">
              <a:buNone/>
            </a:pPr>
            <a:r>
              <a:rPr lang="ar-SY" sz="1600" dirty="0"/>
              <a:t>      3- تصميم المصحح </a:t>
            </a:r>
          </a:p>
          <a:p>
            <a:pPr marL="457200" marR="0" lvl="0" indent="-381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▪"/>
              <a:tabLst/>
              <a:defRPr/>
            </a:pPr>
            <a:r>
              <a:rPr kumimoji="0" lang="ar-SY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cs typeface="Arial"/>
                <a:sym typeface="Cousine"/>
              </a:rPr>
              <a:t>نتائج وخاتمة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sine"/>
              <a:cs typeface="Cousine"/>
              <a:sym typeface="Cousine"/>
            </a:endParaRPr>
          </a:p>
          <a:p>
            <a:pPr marL="76200" indent="0" algn="r" rtl="1">
              <a:buNone/>
            </a:pPr>
            <a:endParaRPr lang="ar-SY" sz="1600" dirty="0"/>
          </a:p>
          <a:p>
            <a:pPr marL="76200" indent="0" algn="r" rtl="1">
              <a:buNone/>
            </a:pPr>
            <a:r>
              <a:rPr lang="ar-SY" sz="1600" dirty="0"/>
              <a:t>                               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48D192A-8064-4F24-8A15-E05616A0AC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395945FB-6443-4458-8515-E0D5BF4EC9C9}"/>
              </a:ext>
            </a:extLst>
          </p:cNvPr>
          <p:cNvSpPr txBox="1"/>
          <p:nvPr/>
        </p:nvSpPr>
        <p:spPr>
          <a:xfrm>
            <a:off x="159744" y="1041991"/>
            <a:ext cx="414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81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usine"/>
              <a:buChar char="▪"/>
              <a:tabLst/>
              <a:defRPr/>
            </a:pPr>
            <a:endParaRPr kumimoji="0" lang="ar-SY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sine"/>
              <a:sym typeface="Cousine"/>
            </a:endParaRPr>
          </a:p>
        </p:txBody>
      </p:sp>
    </p:spTree>
    <p:extLst>
      <p:ext uri="{BB962C8B-B14F-4D97-AF65-F5344CB8AC3E}">
        <p14:creationId xmlns:p14="http://schemas.microsoft.com/office/powerpoint/2010/main" val="2296851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D7B7A9F-59D8-401C-8123-8F590C35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النتائج العملية</a:t>
            </a:r>
            <a:endParaRPr lang="en-US" dirty="0"/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E498FD71-FE40-4DF5-B2CC-DD28E54F1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48E16B6-D093-45C4-9A43-41F3B044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76" t="37416" r="14183" b="39432"/>
          <a:stretch/>
        </p:blipFill>
        <p:spPr>
          <a:xfrm>
            <a:off x="3701718" y="2683784"/>
            <a:ext cx="2432069" cy="2017718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1CBC1BA1-FE83-435F-841F-7CE5E1C21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8" t="38450" r="16420" b="42325"/>
          <a:stretch/>
        </p:blipFill>
        <p:spPr>
          <a:xfrm>
            <a:off x="3615408" y="392188"/>
            <a:ext cx="2460251" cy="1815900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AFC8A681-1024-407E-9687-759919616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12" t="38863" r="20899" b="38604"/>
          <a:stretch/>
        </p:blipFill>
        <p:spPr>
          <a:xfrm>
            <a:off x="404330" y="2683784"/>
            <a:ext cx="2517517" cy="2017718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938775BB-A954-4062-AC86-3C329B2C7F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9" t="41343" r="25376" b="36744"/>
          <a:stretch/>
        </p:blipFill>
        <p:spPr>
          <a:xfrm>
            <a:off x="352658" y="347032"/>
            <a:ext cx="2465530" cy="1893812"/>
          </a:xfrm>
          <a:prstGeom prst="rect">
            <a:avLst/>
          </a:prstGeom>
        </p:spPr>
      </p:pic>
      <p:sp>
        <p:nvSpPr>
          <p:cNvPr id="14" name="مربع نص 13">
            <a:extLst>
              <a:ext uri="{FF2B5EF4-FFF2-40B4-BE49-F238E27FC236}">
                <a16:creationId xmlns:a16="http://schemas.microsoft.com/office/drawing/2014/main" id="{78B92B9B-856B-4DA1-B3AC-0933270A7BFF}"/>
              </a:ext>
            </a:extLst>
          </p:cNvPr>
          <p:cNvSpPr txBox="1"/>
          <p:nvPr/>
        </p:nvSpPr>
        <p:spPr>
          <a:xfrm>
            <a:off x="1336716" y="227327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 Hz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215AC908-A1A7-4AFC-B331-AA33934EFF33}"/>
              </a:ext>
            </a:extLst>
          </p:cNvPr>
          <p:cNvSpPr txBox="1"/>
          <p:nvPr/>
        </p:nvSpPr>
        <p:spPr>
          <a:xfrm>
            <a:off x="1259051" y="470150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74 Hz</a:t>
            </a:r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CFF266BE-043A-4666-882B-736693E1887A}"/>
              </a:ext>
            </a:extLst>
          </p:cNvPr>
          <p:cNvSpPr txBox="1"/>
          <p:nvPr/>
        </p:nvSpPr>
        <p:spPr>
          <a:xfrm>
            <a:off x="4591382" y="220808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85 Hz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9789300C-ED6A-48BC-8A4E-F0A6CE4A3892}"/>
              </a:ext>
            </a:extLst>
          </p:cNvPr>
          <p:cNvSpPr txBox="1"/>
          <p:nvPr/>
        </p:nvSpPr>
        <p:spPr>
          <a:xfrm>
            <a:off x="4535940" y="464156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147 Hz</a:t>
            </a:r>
          </a:p>
        </p:txBody>
      </p:sp>
    </p:spTree>
    <p:extLst>
      <p:ext uri="{BB962C8B-B14F-4D97-AF65-F5344CB8AC3E}">
        <p14:creationId xmlns:p14="http://schemas.microsoft.com/office/powerpoint/2010/main" val="1311220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07A7BF3-BD05-452E-B976-65548442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مقدمة عامة: المحركات الخطوية</a:t>
            </a:r>
            <a:endParaRPr lang="en-US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E7FDA59-1C20-432C-B1E2-5338E64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81" y="1007538"/>
            <a:ext cx="4052038" cy="3642130"/>
          </a:xfrm>
          <a:prstGeom prst="rect">
            <a:avLst/>
          </a:prstGeo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AF9D4139-498C-4403-99E3-DEC4F68DB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01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604126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/>
              <a:t>هدف المشروع</a:t>
            </a:r>
            <a:endParaRPr sz="6000" b="1"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765544" y="2179349"/>
            <a:ext cx="7688676" cy="999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Low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التحكم بسرعة واتجاه دوران محرك خطوي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Unipolar Hybrid Stepper Motor</a:t>
            </a: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نوع</a:t>
            </a:r>
            <a:r>
              <a:rPr lang="ar-SY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42BYGH801</a:t>
            </a:r>
            <a:r>
              <a:rPr lang="ar-SY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بحيث تكون سرعته العظمى 300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RPM، </a:t>
            </a:r>
            <a:r>
              <a:rPr lang="ar-S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باستعمال وحدة تغذية وحيدة لتغذية جميع أجزاء دارة القيادة.</a:t>
            </a:r>
            <a:endParaRPr sz="1800" dirty="0"/>
          </a:p>
        </p:txBody>
      </p:sp>
      <p:sp>
        <p:nvSpPr>
          <p:cNvPr id="128" name="Google Shape;128;p17"/>
          <p:cNvSpPr/>
          <p:nvPr/>
        </p:nvSpPr>
        <p:spPr>
          <a:xfrm>
            <a:off x="8154733" y="396224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F173CA-2A56-4540-9737-49A0EBB0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طريقة القيادة</a:t>
            </a:r>
            <a:endParaRPr lang="en-US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B443703-248D-4A13-A5E5-CD293A55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130" y="1002567"/>
            <a:ext cx="8290800" cy="3639000"/>
          </a:xfrm>
        </p:spPr>
        <p:txBody>
          <a:bodyPr/>
          <a:lstStyle/>
          <a:p>
            <a:pPr marL="76200" indent="0" algn="r" rtl="1">
              <a:buNone/>
            </a:pPr>
            <a:r>
              <a:rPr lang="ar-SY" dirty="0"/>
              <a:t>ثنائية القطبية(</a:t>
            </a:r>
            <a:r>
              <a:rPr lang="en-US" dirty="0"/>
              <a:t>Bipolar</a:t>
            </a:r>
            <a:r>
              <a:rPr lang="ar-SY" dirty="0"/>
              <a:t>)</a:t>
            </a:r>
          </a:p>
          <a:p>
            <a:pPr marL="76200" indent="0" algn="r" rtl="1">
              <a:buNone/>
            </a:pPr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33C783C-AFD6-4B84-A005-BA0AC9CEF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صورة 4" descr="Stepper Motors: Types, Uses and Working Principle | Article | MPS">
            <a:extLst>
              <a:ext uri="{FF2B5EF4-FFF2-40B4-BE49-F238E27FC236}">
                <a16:creationId xmlns:a16="http://schemas.microsoft.com/office/drawing/2014/main" id="{4AF76B45-39C7-4925-AAC0-360F76600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98" y="1607436"/>
            <a:ext cx="4631003" cy="3233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033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334F85B-2742-4C65-96E4-C05EF67B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تسلسل إشارات التحكم</a:t>
            </a:r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9235B33-8935-4853-8612-7064E14C3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صورة 4" descr="Simple speed control for bipolar stepper motor - Motors, Mechanics, Power  and CNC - Arduino Forum">
            <a:extLst>
              <a:ext uri="{FF2B5EF4-FFF2-40B4-BE49-F238E27FC236}">
                <a16:creationId xmlns:a16="http://schemas.microsoft.com/office/drawing/2014/main" id="{E4D7E6C8-9B38-4CE6-8563-17FAFAF89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66" y="1095666"/>
            <a:ext cx="5159267" cy="2952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14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E7FBCC53-B732-4F90-A865-47EC545575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3212C67C-0291-4432-AD67-0B7AC31F8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1" b="-1"/>
          <a:stretch/>
        </p:blipFill>
        <p:spPr bwMode="auto">
          <a:xfrm>
            <a:off x="127591" y="1307806"/>
            <a:ext cx="8913769" cy="2355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308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ctrTitle"/>
          </p:nvPr>
        </p:nvSpPr>
        <p:spPr>
          <a:xfrm>
            <a:off x="921200" y="12806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2</a:t>
            </a:r>
            <a:br>
              <a:rPr lang="en" dirty="0"/>
            </a:br>
            <a:r>
              <a:rPr lang="ar-SY" dirty="0"/>
              <a:t>توليد إشارات القيادة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rtl="1"/>
            <a:r>
              <a:rPr lang="ar-SY" dirty="0"/>
              <a:t>إشارتي القيادة المترابعتين</a:t>
            </a:r>
            <a:endParaRPr lang="en-US" dirty="0"/>
          </a:p>
          <a:p>
            <a:pPr marL="0" indent="0" rtl="1"/>
            <a:r>
              <a:rPr lang="en-US" dirty="0"/>
              <a:t>V</a:t>
            </a:r>
            <a:r>
              <a:rPr lang="en" dirty="0"/>
              <a:t>oltage to frequency</a:t>
            </a:r>
          </a:p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endParaRPr lang="ar-SY" dirty="0"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368</Words>
  <Application>Microsoft Office PowerPoint</Application>
  <PresentationFormat>عرض على الشاشة (16:9)</PresentationFormat>
  <Paragraphs>112</Paragraphs>
  <Slides>31</Slides>
  <Notes>6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31</vt:i4>
      </vt:variant>
    </vt:vector>
  </HeadingPairs>
  <TitlesOfParts>
    <vt:vector size="38" baseType="lpstr">
      <vt:lpstr>Wingdings</vt:lpstr>
      <vt:lpstr>Cousine</vt:lpstr>
      <vt:lpstr>Cambria Math</vt:lpstr>
      <vt:lpstr>Arial</vt:lpstr>
      <vt:lpstr>Calibri</vt:lpstr>
      <vt:lpstr>Arabic Typesetting</vt:lpstr>
      <vt:lpstr>Valentine template</vt:lpstr>
      <vt:lpstr>دارة قيادة محرك خطوي </vt:lpstr>
      <vt:lpstr>عرض تقديمي في PowerPoint</vt:lpstr>
      <vt:lpstr>المحتويات</vt:lpstr>
      <vt:lpstr>مقدمة عامة: المحركات الخطوية</vt:lpstr>
      <vt:lpstr>هدف المشروع</vt:lpstr>
      <vt:lpstr>طريقة القيادة</vt:lpstr>
      <vt:lpstr>تسلسل إشارات التحكم</vt:lpstr>
      <vt:lpstr>عرض تقديمي في PowerPoint</vt:lpstr>
      <vt:lpstr>2 توليد إشارات القيادة</vt:lpstr>
      <vt:lpstr>توليد إشارتي القيادة </vt:lpstr>
      <vt:lpstr>عرض تقديمي في PowerPoint</vt:lpstr>
      <vt:lpstr>عرض تقديمي في PowerPoint</vt:lpstr>
      <vt:lpstr>Voltage to frequency</vt:lpstr>
      <vt:lpstr>عرض تقديمي في PowerPoint</vt:lpstr>
      <vt:lpstr>اختيار مفتاح الحساسية K</vt:lpstr>
      <vt:lpstr>نتائج عملية لدارة Voltage to frequency </vt:lpstr>
      <vt:lpstr>توليد إشارات PWM</vt:lpstr>
      <vt:lpstr>3 توليد التغذية السالبة</vt:lpstr>
      <vt:lpstr>توليد التغذية السالبة</vt:lpstr>
      <vt:lpstr>عرض تقديمي في PowerPoint</vt:lpstr>
      <vt:lpstr>4 تصحيح التيار</vt:lpstr>
      <vt:lpstr>عرض تقديمي في PowerPoint</vt:lpstr>
      <vt:lpstr>عرض تقديمي في PowerPoint</vt:lpstr>
      <vt:lpstr>نمذجة الجسر مع مولد PWM</vt:lpstr>
      <vt:lpstr>دارة تكييف التيار</vt:lpstr>
      <vt:lpstr>تصميم المصحح</vt:lpstr>
      <vt:lpstr>تصميم مصحح (محاولة أولى)</vt:lpstr>
      <vt:lpstr>تصميم نهائي</vt:lpstr>
      <vt:lpstr>عرض تقديمي في PowerPoint</vt:lpstr>
      <vt:lpstr>النتائج العملية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دارة قيادة محرك خطوي </dc:title>
  <cp:lastModifiedBy>luna salameh</cp:lastModifiedBy>
  <cp:revision>70</cp:revision>
  <dcterms:modified xsi:type="dcterms:W3CDTF">2022-04-20T15:50:21Z</dcterms:modified>
</cp:coreProperties>
</file>